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684" r:id="rId2"/>
  </p:sldMasterIdLst>
  <p:sldIdLst>
    <p:sldId id="258" r:id="rId3"/>
    <p:sldId id="259" r:id="rId4"/>
    <p:sldId id="260" r:id="rId5"/>
    <p:sldId id="261" r:id="rId6"/>
    <p:sldId id="262" r:id="rId7"/>
    <p:sldId id="264" r:id="rId8"/>
    <p:sldId id="263" r:id="rId9"/>
  </p:sldIdLst>
  <p:sldSz cx="9721850" cy="7561263"/>
  <p:notesSz cx="6858000" cy="9144000"/>
  <p:defaultTextStyle>
    <a:defPPr>
      <a:defRPr lang="es-CO"/>
    </a:defPPr>
    <a:lvl1pPr marL="0" algn="l" defTabSz="98755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93776" algn="l" defTabSz="98755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87552" algn="l" defTabSz="98755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81328" algn="l" defTabSz="98755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75104" algn="l" defTabSz="98755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68880" algn="l" defTabSz="98755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62656" algn="l" defTabSz="98755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56432" algn="l" defTabSz="98755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50208" algn="l" defTabSz="98755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pos="306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298" autoAdjust="0"/>
    <p:restoredTop sz="92813"/>
  </p:normalViewPr>
  <p:slideViewPr>
    <p:cSldViewPr>
      <p:cViewPr>
        <p:scale>
          <a:sx n="51" d="100"/>
          <a:sy n="51" d="100"/>
        </p:scale>
        <p:origin x="-773" y="101"/>
      </p:cViewPr>
      <p:guideLst>
        <p:guide orient="horz" pos="2382"/>
        <p:guide pos="30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6D0E3C3-B7E5-4C89-8174-BCCB194E23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6025" y="1238250"/>
            <a:ext cx="7291388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BDB0C315-FB64-4400-B650-8EFB025980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6025" y="3971925"/>
            <a:ext cx="7291388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D8C0C352-DB19-4E77-B8D7-AFBB746E1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E9FE-27B5-4B08-87EB-B43EFC0B87CD}" type="datetimeFigureOut">
              <a:rPr lang="es-CO" smtClean="0"/>
              <a:t>25/09/2018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5718F941-D193-4474-AC43-1F343F445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ACD140EE-6137-4900-BE79-DB7E2DE18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F515-2A72-4F67-8C9B-5941F86A66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6673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EBDCCA1-4139-4DB5-B4C7-73B7D7841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41185CFF-0F7E-4101-9721-29D66CDC4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1B7C1B14-93EE-46C0-9790-827B82517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E9FE-27B5-4B08-87EB-B43EFC0B87CD}" type="datetimeFigureOut">
              <a:rPr lang="es-CO" smtClean="0"/>
              <a:t>25/09/2018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D1D09515-8970-47C2-B2ED-0D9BE7A71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87A8EEC-5EB6-4C7A-8D38-E55981E29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F515-2A72-4F67-8C9B-5941F86A66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461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B87C8F3E-F253-4FA8-B450-87705B4464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958013" y="403225"/>
            <a:ext cx="2095500" cy="64071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0C055D1E-0226-4BF7-AC78-2DB4C3F34A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68338" y="403225"/>
            <a:ext cx="6137275" cy="64071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51CDA257-8072-4302-BFB5-822FC7497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E9FE-27B5-4B08-87EB-B43EFC0B87CD}" type="datetimeFigureOut">
              <a:rPr lang="es-CO" smtClean="0"/>
              <a:t>25/09/2018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D67A498B-C557-4E14-AD9D-13C8349C2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A16F60CA-F64B-4066-8F13-5EF556A0E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F515-2A72-4F67-8C9B-5941F86A66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6636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C7E4D1D-5B7F-4952-93D1-0D45F0AA89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6025" y="1238250"/>
            <a:ext cx="7291388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5CE6D44-C3F2-45B4-9F4E-C0B4A08DCC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6025" y="3971925"/>
            <a:ext cx="7291388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EBE7537-297C-4CA3-947B-CAD2AD42D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74D2-2D3C-4083-9701-BF257BA00411}" type="datetimeFigureOut">
              <a:rPr lang="es-CO" smtClean="0"/>
              <a:t>25/09/2018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E464041-B721-4576-9C42-086D7C0E4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C5EB4DC0-2371-4664-98F8-07BB8AD93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5C24-B494-455F-82E8-4BCDEECEC4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4550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5A7F821-340D-4CF8-A65A-C01EF0F9E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A682DA4D-38E7-4D93-B588-9F2FDFAD6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A44F26C5-45C7-46C1-BB4A-88AA9C2D4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74D2-2D3C-4083-9701-BF257BA00411}" type="datetimeFigureOut">
              <a:rPr lang="es-CO" smtClean="0"/>
              <a:t>25/09/2018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FD804C6-188F-4265-A967-6B3002FFF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61F5A1F-5F02-439A-8ACC-FB88119DE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5C24-B494-455F-82E8-4BCDEECEC4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889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434F52C-7098-4B48-8EFB-AC177EAF8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575" y="1884363"/>
            <a:ext cx="8385175" cy="314642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04DC8723-F47D-4B36-9B7F-33291EB0B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3575" y="5059363"/>
            <a:ext cx="8385175" cy="16541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253F152E-DD6D-406B-9002-043912878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74D2-2D3C-4083-9701-BF257BA00411}" type="datetimeFigureOut">
              <a:rPr lang="es-CO" smtClean="0"/>
              <a:t>25/09/2018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09FDC3A-CB7F-4D12-A695-677F9729E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D66F52E-91DB-4BEA-9043-D2C6175BC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5C24-B494-455F-82E8-4BCDEECEC4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1443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C12F52C-31EC-499A-A333-12BBF1056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74C65520-3C5D-4BD5-BA52-7350CA0D57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8338" y="2012950"/>
            <a:ext cx="4116387" cy="479742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DE8F6A0B-3E49-4881-9135-8AFE798433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37125" y="2012950"/>
            <a:ext cx="4116388" cy="479742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8B5E781D-015A-4864-9524-3847FF04C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74D2-2D3C-4083-9701-BF257BA00411}" type="datetimeFigureOut">
              <a:rPr lang="es-CO" smtClean="0"/>
              <a:t>25/09/2018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5718B713-042C-4DC6-8126-53DF05B80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D7223DE2-D6C7-4D40-93D1-7C2CDB747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5C24-B494-455F-82E8-4BCDEECEC4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8550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EF496CF-F7B7-4238-B7AE-7CAC43CCB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25" y="403225"/>
            <a:ext cx="8385175" cy="14605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D7B16418-CAC9-4CAE-B781-793AACD14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9925" y="1854200"/>
            <a:ext cx="4113213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7A157E05-AF4F-4E45-9637-6C4A0FC056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9925" y="2762250"/>
            <a:ext cx="4113213" cy="406241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E88199BC-442A-4AD5-BC5D-0E03562B01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21250" y="1854200"/>
            <a:ext cx="4133850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AFA11689-8892-4A6B-AFB8-172B3C2B9F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21250" y="2762250"/>
            <a:ext cx="4133850" cy="406241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F49E3671-5ADF-496E-B192-ADB01B04D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74D2-2D3C-4083-9701-BF257BA00411}" type="datetimeFigureOut">
              <a:rPr lang="es-CO" smtClean="0"/>
              <a:t>25/09/2018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2532E31D-5650-41C2-A92A-06EF9A3D3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68B24261-3945-4C67-80C1-95A84914E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5C24-B494-455F-82E8-4BCDEECEC4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9631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C87313D-CCE1-4174-8428-86BBE7D3D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355DA971-EF04-424C-951E-9C5824E38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74D2-2D3C-4083-9701-BF257BA00411}" type="datetimeFigureOut">
              <a:rPr lang="es-CO" smtClean="0"/>
              <a:t>25/09/2018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24C2308E-B68D-4D18-90C9-802BA324D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48C9C101-8B9E-4C93-8096-E32C1FC55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5C24-B494-455F-82E8-4BCDEECEC4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20435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000B4DCE-F39B-490C-8559-C8B91A5D5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74D2-2D3C-4083-9701-BF257BA00411}" type="datetimeFigureOut">
              <a:rPr lang="es-CO" smtClean="0"/>
              <a:t>25/09/2018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5D31250B-B9A9-4B3C-9428-7F8D54C69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F5FDBA8A-F6F1-4837-AE66-4F6768919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5C24-B494-455F-82E8-4BCDEECEC4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6457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8DF2D27-5091-4147-85E2-39EB9C8B0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25" y="504825"/>
            <a:ext cx="3135313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D7982157-D3DB-40F0-BB7A-4871BB5E5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2263" y="1089025"/>
            <a:ext cx="4922837" cy="53736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F378ABD5-85D4-4FBD-B29F-B60CB645EB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69925" y="2268538"/>
            <a:ext cx="3135313" cy="4202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FBFECE4B-B15A-47DE-92FD-71BCA9BA1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74D2-2D3C-4083-9701-BF257BA00411}" type="datetimeFigureOut">
              <a:rPr lang="es-CO" smtClean="0"/>
              <a:t>25/09/2018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54E81017-DB9E-435F-A10A-EDF2456F1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EC5FDD8-A5F2-41EE-89F5-5D6EB231C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5C24-B494-455F-82E8-4BCDEECEC4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329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8CCB143-C714-43B8-91B2-B03915C93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40AA4C34-E6CA-423E-BDC8-F5E09E609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DC235EA0-2831-4A85-A3CF-C8E1B7CF1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E9FE-27B5-4B08-87EB-B43EFC0B87CD}" type="datetimeFigureOut">
              <a:rPr lang="es-CO" smtClean="0"/>
              <a:t>25/09/2018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2FECB6BA-144D-445A-B7C5-BDF3C2F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51874549-EF0A-4E20-B688-2666BABD7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F515-2A72-4F67-8C9B-5941F86A66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3508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1F8C315-7370-4EC6-9106-6F4340700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25" y="504825"/>
            <a:ext cx="3135313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B1520DCE-1835-49CD-BB56-AF918C76A3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32263" y="1089025"/>
            <a:ext cx="4922837" cy="5373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3F02264B-D17F-4E7E-945F-ED57D04B51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69925" y="2268538"/>
            <a:ext cx="3135313" cy="4202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4036DFF9-9891-4955-B8BA-91B94769A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74D2-2D3C-4083-9701-BF257BA00411}" type="datetimeFigureOut">
              <a:rPr lang="es-CO" smtClean="0"/>
              <a:t>25/09/2018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9CDCFA99-C17F-4075-BD8B-2F421C86D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7C05E305-6D50-4EF8-870F-61215E8B8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5C24-B494-455F-82E8-4BCDEECEC4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8487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83A442A-2C99-4690-B8DD-0481C3DD3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7277F965-0D40-4169-982A-8E3AB063E9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0E43F99D-63B6-431E-8E09-C10E24843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74D2-2D3C-4083-9701-BF257BA00411}" type="datetimeFigureOut">
              <a:rPr lang="es-CO" smtClean="0"/>
              <a:t>25/09/2018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1651C70-428C-4135-821D-20AE6C9DF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532448E5-88FF-4B60-899C-6F9B18DD8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5C24-B494-455F-82E8-4BCDEECEC4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28121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4DB35B00-7671-4807-BB62-05777FEF74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958013" y="403225"/>
            <a:ext cx="2095500" cy="64071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CDFADA50-9A66-49EE-8A22-2CEBDDDBD5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68338" y="403225"/>
            <a:ext cx="6137275" cy="64071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DE9337D-1CD6-4671-8322-6946C1B21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74D2-2D3C-4083-9701-BF257BA00411}" type="datetimeFigureOut">
              <a:rPr lang="es-CO" smtClean="0"/>
              <a:t>25/09/2018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7F60961-F592-4570-860E-C16A68CAC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6BA2196E-0AEB-4237-AFC1-DCC5933F7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5C24-B494-455F-82E8-4BCDEECEC4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4877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D98589D-1087-49EE-963F-103A988BC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575" y="1884363"/>
            <a:ext cx="8385175" cy="314642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011EA1EB-BE5F-4E37-A24B-83CFE9FEC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3575" y="5059363"/>
            <a:ext cx="8385175" cy="16541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DCED298A-8EAA-45A0-B678-CA1E9B885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E9FE-27B5-4B08-87EB-B43EFC0B87CD}" type="datetimeFigureOut">
              <a:rPr lang="es-CO" smtClean="0"/>
              <a:t>25/09/2018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5CF62785-E405-43E3-835C-D7FFEA199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705E4B1A-8D77-4B2F-8C82-5B95EBB4A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F515-2A72-4F67-8C9B-5941F86A66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7627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C167017-8EB6-4C3B-85A4-8092F39BC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6E086D3A-44F2-4D53-858C-31F53BD0B5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8338" y="2012950"/>
            <a:ext cx="4116387" cy="479742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162231D8-1A60-4999-9894-35350F90B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37125" y="2012950"/>
            <a:ext cx="4116388" cy="479742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0B80152E-EAFB-43E0-90E5-BC4261BB5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E9FE-27B5-4B08-87EB-B43EFC0B87CD}" type="datetimeFigureOut">
              <a:rPr lang="es-CO" smtClean="0"/>
              <a:t>25/09/2018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21F292D6-79F8-4F98-8644-D8F8C416F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47E4E474-0B6D-4D5D-BDF6-069BA0416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F515-2A72-4F67-8C9B-5941F86A66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42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015287B-FD60-49C7-B5EA-AE6136713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25" y="403225"/>
            <a:ext cx="8385175" cy="14605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758527E0-23FC-4F82-9101-81323A303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9925" y="1854200"/>
            <a:ext cx="4113213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B3BC01A4-6F58-48FC-B510-9C9EA7AE5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9925" y="2762250"/>
            <a:ext cx="4113213" cy="406241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E0CDFA23-50B2-4A90-BE31-945E4323CB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21250" y="1854200"/>
            <a:ext cx="4133850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4B46945D-B727-4AA8-90B6-CAE41794DB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21250" y="2762250"/>
            <a:ext cx="4133850" cy="406241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AF2BF299-371F-4C4B-B23C-8858CED7D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E9FE-27B5-4B08-87EB-B43EFC0B87CD}" type="datetimeFigureOut">
              <a:rPr lang="es-CO" smtClean="0"/>
              <a:t>25/09/2018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BE2FF4C6-DF67-463E-8269-AF813987E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B57FCF4A-98CA-400F-A408-E245C0CB8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F515-2A72-4F67-8C9B-5941F86A66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6660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242B3BC-3F56-4F51-B172-068184A55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91A9EC0E-C53E-4195-8383-58153EA44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E9FE-27B5-4B08-87EB-B43EFC0B87CD}" type="datetimeFigureOut">
              <a:rPr lang="es-CO" smtClean="0"/>
              <a:t>25/09/2018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B421FE49-F852-45A5-9FD0-FD0BFDB7F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D96B4A6B-B09A-4911-AF85-5AA8C3B9D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F515-2A72-4F67-8C9B-5941F86A66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1181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267F5162-F4DE-4E96-B250-FF38753AA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E9FE-27B5-4B08-87EB-B43EFC0B87CD}" type="datetimeFigureOut">
              <a:rPr lang="es-CO" smtClean="0"/>
              <a:t>25/09/2018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72435E47-BD56-41BE-B83B-89CC548B8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58E3402A-7696-41E8-A206-73DD9F519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F515-2A72-4F67-8C9B-5941F86A66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1357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206F132-1125-4A13-971F-9F94B297C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25" y="504825"/>
            <a:ext cx="3135313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EBD06C9D-5DA3-451B-B390-5ECDACBE8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2263" y="1089025"/>
            <a:ext cx="4922837" cy="53736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BB45E1A1-6234-446F-A9F2-59D6D2DB0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69925" y="2268538"/>
            <a:ext cx="3135313" cy="4202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CCF6A2E2-7FF9-444D-B5E9-2EC990186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E9FE-27B5-4B08-87EB-B43EFC0B87CD}" type="datetimeFigureOut">
              <a:rPr lang="es-CO" smtClean="0"/>
              <a:t>25/09/2018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30831C0D-63AF-403E-B6DB-7C0DC373E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6E0548BF-F10C-491E-BD3A-09C215A83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F515-2A72-4F67-8C9B-5941F86A66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39365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0E0AC5F-3230-4A1D-B6AC-C8185C3A9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25" y="504825"/>
            <a:ext cx="3135313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8DC77460-E98F-4683-A511-E0C8103130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32263" y="1089025"/>
            <a:ext cx="4922837" cy="5373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1FB10FD6-DC9F-4805-A21F-5902F5797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69925" y="2268538"/>
            <a:ext cx="3135313" cy="4202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13347A67-5B22-47B4-ADEE-15B9ABE49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E9FE-27B5-4B08-87EB-B43EFC0B87CD}" type="datetimeFigureOut">
              <a:rPr lang="es-CO" smtClean="0"/>
              <a:t>25/09/2018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712CC7E0-45AA-4D5E-8633-23C24B4B9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B85F2262-6350-4B32-9FFB-15E537721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F515-2A72-4F67-8C9B-5941F86A66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3250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849CA556-40B2-4A6A-B55A-D57C46BD5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338" y="403225"/>
            <a:ext cx="8385175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CF5BA126-3E4E-4621-8BA4-42FAFFC10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8338" y="2012950"/>
            <a:ext cx="8385175" cy="4797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D0251040-14B4-4141-ABB2-88F144FE9F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8338" y="7008813"/>
            <a:ext cx="218757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7E9FE-27B5-4B08-87EB-B43EFC0B87CD}" type="datetimeFigureOut">
              <a:rPr lang="es-CO" smtClean="0"/>
              <a:t>25/09/2018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6368FD1-5DC8-4BDF-A621-3074BD5645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21038" y="7008813"/>
            <a:ext cx="327977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139EBB51-044E-4DE5-B420-87244F4399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65938" y="7008813"/>
            <a:ext cx="218757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9F515-2A72-4F67-8C9B-5941F86A66EA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A8D84DE4-102C-4E59-8158-9239BCEA50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7781" r="7781"/>
          <a:stretch/>
        </p:blipFill>
        <p:spPr>
          <a:xfrm>
            <a:off x="0" y="-1"/>
            <a:ext cx="9721850" cy="7561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501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1D400F7A-06F1-4505-9846-2DF124902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338" y="403225"/>
            <a:ext cx="8385175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207F77B4-3EA5-4D0C-986A-E880F0A35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8338" y="2012950"/>
            <a:ext cx="8385175" cy="4797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82B1AD9-2D54-4F12-A24B-60D6139BC3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8338" y="7008813"/>
            <a:ext cx="218757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574D2-2D3C-4083-9701-BF257BA00411}" type="datetimeFigureOut">
              <a:rPr lang="es-CO" smtClean="0"/>
              <a:t>25/09/2018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50847393-29DA-4878-A523-D6B099BB8B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21038" y="7008813"/>
            <a:ext cx="327977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14EDD40D-5B7C-4F46-9F47-C6E341688B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65938" y="7008813"/>
            <a:ext cx="218757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95C24-B494-455F-82E8-4BCDEECEC4B5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F4ED1CA2-4356-4F0F-90A6-41108FC777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7781" r="7781"/>
          <a:stretch/>
        </p:blipFill>
        <p:spPr>
          <a:xfrm>
            <a:off x="0" y="-1"/>
            <a:ext cx="9721850" cy="7561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88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7848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Rectángulo"/>
          <p:cNvSpPr>
            <a:spLocks noChangeArrowheads="1"/>
          </p:cNvSpPr>
          <p:nvPr/>
        </p:nvSpPr>
        <p:spPr bwMode="auto">
          <a:xfrm>
            <a:off x="783132" y="3204567"/>
            <a:ext cx="8148638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CO" altLang="es-CO" sz="5400" b="1" dirty="0">
                <a:solidFill>
                  <a:srgbClr val="000000"/>
                </a:solidFill>
                <a:latin typeface="Arial" charset="0"/>
                <a:cs typeface="Arial" charset="0"/>
              </a:rPr>
              <a:t>ÁREA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CO" altLang="es-CO" sz="5400" b="1" dirty="0">
                <a:solidFill>
                  <a:srgbClr val="000000"/>
                </a:solidFill>
                <a:latin typeface="Arial" charset="0"/>
                <a:cs typeface="Arial" charset="0"/>
              </a:rPr>
              <a:t>CALIDAD EDUCACTIVA </a:t>
            </a:r>
          </a:p>
        </p:txBody>
      </p:sp>
    </p:spTree>
    <p:extLst>
      <p:ext uri="{BB962C8B-B14F-4D97-AF65-F5344CB8AC3E}">
        <p14:creationId xmlns:p14="http://schemas.microsoft.com/office/powerpoint/2010/main" val="3844933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149360"/>
              </p:ext>
            </p:extLst>
          </p:nvPr>
        </p:nvGraphicFramePr>
        <p:xfrm>
          <a:off x="396081" y="1685925"/>
          <a:ext cx="9001125" cy="5358240"/>
        </p:xfrm>
        <a:graphic>
          <a:graphicData uri="http://schemas.openxmlformats.org/drawingml/2006/table">
            <a:tbl>
              <a:tblPr/>
              <a:tblGrid>
                <a:gridCol w="4230568"/>
                <a:gridCol w="4770557"/>
              </a:tblGrid>
              <a:tr h="4465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ANTONIO</a:t>
                      </a:r>
                      <a:r>
                        <a:rPr lang="es-CO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José Vélez MELO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Doctor en Educación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465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O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GLORIA INES OROZCO QUINTERO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O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Magister</a:t>
                      </a:r>
                      <a:r>
                        <a:rPr lang="es-CO" sz="16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en Educación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465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O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DORIS VELASQUEZ FIERRO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O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Magister</a:t>
                      </a:r>
                      <a:r>
                        <a:rPr lang="es-CO" sz="16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en Educación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465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O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MONICA SOTO RIVAS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O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Magister</a:t>
                      </a:r>
                      <a:r>
                        <a:rPr lang="es-CO" sz="16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en Educación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465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O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MARTHA CECILIA ARCILA SANCHEZ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O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Magister</a:t>
                      </a:r>
                      <a:r>
                        <a:rPr lang="es-CO" sz="16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en Educación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465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O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MARTHA RAMOS RUIZ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O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Magister</a:t>
                      </a:r>
                      <a:r>
                        <a:rPr lang="es-CO" sz="16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en Educación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465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O" sz="16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Jesús ALONSO MORA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O" sz="16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Magister en Educación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465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O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SABINA CONSUELO RIOS DE ECHEVERRY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O" sz="16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Especialista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465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O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EDNA RUTH ZAMORANO SALGADO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O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Magister</a:t>
                      </a:r>
                      <a:r>
                        <a:rPr lang="es-CO" sz="16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en Educación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465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O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LUZ</a:t>
                      </a:r>
                      <a:r>
                        <a:rPr lang="es-CO" sz="16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MARIA GONZALEZ ARREDONDO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O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AUXILIAR ADMINISTRATIVA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465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CARLOS GUERRERO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PROFESIONAL UNIVERSITARIO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465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O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ESTEBAN MARQUEZ DE LA PAVA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O" sz="16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Abogado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260525" y="900311"/>
            <a:ext cx="61206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CO" altLang="es-CO" sz="2800" b="1" dirty="0">
                <a:solidFill>
                  <a:srgbClr val="000000"/>
                </a:solidFill>
                <a:latin typeface="Arial" charset="0"/>
                <a:cs typeface="Arial" charset="0"/>
              </a:rPr>
              <a:t>EQUIPO DE TRABAJO</a:t>
            </a:r>
            <a:endParaRPr lang="es-CO" altLang="es-CO" sz="28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405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60525" y="900311"/>
            <a:ext cx="61206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CO" altLang="es-CO" sz="2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CALIDAD EDUCATIVA</a:t>
            </a:r>
            <a:endParaRPr lang="es-CO" altLang="es-CO" sz="28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116509" y="1979345"/>
            <a:ext cx="7272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400" dirty="0"/>
              <a:t>El área de Calidad Educativa de la Secretaría de Educación de Armenia, aparte de coordinar los programas y proyectos propios a su misión, propende, a través del grupo de profesionales que la integran, por brindar a las instituciones educativas una asistencia técnica y acompañamiento pertinente y oportuno para la consecución del logro de los objetivos y metas trazados por parte de las instituciones educativas, en consonancia a la gestión académica y directiva trazada en la ruta o ciclo de mejoramiento planteado.</a:t>
            </a:r>
          </a:p>
        </p:txBody>
      </p:sp>
    </p:spTree>
    <p:extLst>
      <p:ext uri="{BB962C8B-B14F-4D97-AF65-F5344CB8AC3E}">
        <p14:creationId xmlns:p14="http://schemas.microsoft.com/office/powerpoint/2010/main" val="4066086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60525" y="900311"/>
            <a:ext cx="61206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CO" altLang="es-CO" sz="2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CALIDAD EDUCATIVA</a:t>
            </a:r>
            <a:endParaRPr lang="es-CO" altLang="es-CO" sz="28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116509" y="1979345"/>
            <a:ext cx="7272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O" sz="2400" dirty="0"/>
          </a:p>
        </p:txBody>
      </p:sp>
      <p:sp>
        <p:nvSpPr>
          <p:cNvPr id="3" name="2 Rectángulo"/>
          <p:cNvSpPr/>
          <p:nvPr/>
        </p:nvSpPr>
        <p:spPr>
          <a:xfrm>
            <a:off x="612453" y="1394570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800" dirty="0"/>
              <a:t>Pretendemos desarrollar procesos articulados y coherentes con los lineamientos legales y lecturas acordes a nuestros contextos desde las cuatro gestiones, mediante una planeación estratégica</a:t>
            </a:r>
          </a:p>
          <a:p>
            <a:pPr algn="just"/>
            <a:endParaRPr lang="es-CO" sz="2800" dirty="0"/>
          </a:p>
          <a:p>
            <a:pPr algn="just"/>
            <a:r>
              <a:rPr lang="es-CO" sz="2800" dirty="0"/>
              <a:t>En este sentido, el proceso de calidad propuesto, desde la coordinación de los programas y proyectos y la asistencia técnica se enmarca desde la estructura  de modernización en los procesos y subprocesos de:</a:t>
            </a:r>
          </a:p>
          <a:p>
            <a:pPr algn="just"/>
            <a:endParaRPr lang="es-CO" sz="2800" dirty="0"/>
          </a:p>
          <a:p>
            <a:pPr algn="just"/>
            <a:r>
              <a:rPr lang="es-CO" sz="2800" dirty="0" smtClean="0"/>
              <a:t>D01 </a:t>
            </a:r>
            <a:r>
              <a:rPr lang="es-CO" sz="2800" dirty="0"/>
              <a:t>Gestión de la Evaluación Educativa </a:t>
            </a:r>
          </a:p>
          <a:p>
            <a:pPr algn="just"/>
            <a:r>
              <a:rPr lang="es-CO" sz="2800" dirty="0"/>
              <a:t>D02 Garantizar el mejoramiento continuo de los EE</a:t>
            </a:r>
          </a:p>
        </p:txBody>
      </p:sp>
    </p:spTree>
    <p:extLst>
      <p:ext uri="{BB962C8B-B14F-4D97-AF65-F5344CB8AC3E}">
        <p14:creationId xmlns:p14="http://schemas.microsoft.com/office/powerpoint/2010/main" val="3342055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60525" y="900311"/>
            <a:ext cx="61206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CO" altLang="es-CO" sz="2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CALIDAD EDUCATIVA</a:t>
            </a:r>
            <a:endParaRPr lang="es-CO" altLang="es-CO" sz="28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116509" y="1979345"/>
            <a:ext cx="7272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O" sz="2400" dirty="0"/>
          </a:p>
        </p:txBody>
      </p:sp>
      <p:sp>
        <p:nvSpPr>
          <p:cNvPr id="3" name="2 Rectángulo"/>
          <p:cNvSpPr/>
          <p:nvPr/>
        </p:nvSpPr>
        <p:spPr>
          <a:xfrm>
            <a:off x="612453" y="1394570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O" sz="2800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116082"/>
              </p:ext>
            </p:extLst>
          </p:nvPr>
        </p:nvGraphicFramePr>
        <p:xfrm>
          <a:off x="684213" y="1525588"/>
          <a:ext cx="8785226" cy="5059680"/>
        </p:xfrm>
        <a:graphic>
          <a:graphicData uri="http://schemas.openxmlformats.org/drawingml/2006/table">
            <a:tbl>
              <a:tblPr firstRow="1" bandRow="1"/>
              <a:tblGrid>
                <a:gridCol w="4392613"/>
                <a:gridCol w="4392613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CO" dirty="0" smtClean="0"/>
                        <a:t>Proyecto</a:t>
                      </a:r>
                      <a:endParaRPr lang="es-CO" dirty="0"/>
                    </a:p>
                  </a:txBody>
                  <a:tcPr marL="91443" marR="9144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CO" dirty="0" smtClean="0"/>
                        <a:t>Responsable</a:t>
                      </a:r>
                      <a:r>
                        <a:rPr lang="es-CO" baseline="0" dirty="0" smtClean="0"/>
                        <a:t> </a:t>
                      </a:r>
                      <a:endParaRPr lang="es-CO" dirty="0"/>
                    </a:p>
                  </a:txBody>
                  <a:tcPr marL="91443" marR="9144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dirty="0" smtClean="0"/>
                        <a:t>Acompañamiento para la Mejora de la Calidad Educativa y Seguimiento a los Procesos de Aprendizaje</a:t>
                      </a:r>
                      <a:endParaRPr lang="es-CO" dirty="0"/>
                    </a:p>
                  </a:txBody>
                  <a:tcPr marL="91443" marR="9144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dirty="0" smtClean="0"/>
                        <a:t>Equipo de Calidad</a:t>
                      </a:r>
                      <a:endParaRPr lang="es-CO" dirty="0"/>
                    </a:p>
                  </a:txBody>
                  <a:tcPr marL="91443" marR="9144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dirty="0" smtClean="0"/>
                        <a:t>Jornada Única para la Paz</a:t>
                      </a:r>
                      <a:endParaRPr lang="es-CO" dirty="0"/>
                    </a:p>
                  </a:txBody>
                  <a:tcPr marL="91443" marR="9144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dirty="0" smtClean="0"/>
                        <a:t>Jesús Alonso Mora</a:t>
                      </a:r>
                      <a:endParaRPr lang="es-CO" dirty="0"/>
                    </a:p>
                  </a:txBody>
                  <a:tcPr marL="91443" marR="9144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dirty="0" smtClean="0"/>
                        <a:t>Excelencia Docente (Todos a Aprender- Cualificación del Talento Humano)</a:t>
                      </a:r>
                      <a:endParaRPr lang="es-CO" dirty="0"/>
                    </a:p>
                  </a:txBody>
                  <a:tcPr marL="91443" marR="9144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dirty="0" smtClean="0"/>
                        <a:t>Equipo de Calidad</a:t>
                      </a:r>
                      <a:endParaRPr lang="es-CO" dirty="0"/>
                    </a:p>
                  </a:txBody>
                  <a:tcPr marL="91443" marR="9144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dirty="0" smtClean="0"/>
                        <a:t>Plan Municipal de Lectura y Escritura</a:t>
                      </a:r>
                      <a:endParaRPr lang="es-CO" dirty="0"/>
                    </a:p>
                  </a:txBody>
                  <a:tcPr marL="91443" marR="9144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dirty="0" smtClean="0"/>
                        <a:t>Gloria </a:t>
                      </a:r>
                      <a:r>
                        <a:rPr lang="es-CO" dirty="0" smtClean="0"/>
                        <a:t>Inés</a:t>
                      </a:r>
                      <a:r>
                        <a:rPr lang="es-CO" baseline="0" dirty="0" smtClean="0"/>
                        <a:t> Orozco</a:t>
                      </a:r>
                      <a:endParaRPr lang="es-CO" dirty="0"/>
                    </a:p>
                  </a:txBody>
                  <a:tcPr marL="91443" marR="9144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dirty="0" smtClean="0"/>
                        <a:t>Cultura Ciudadana y Convivencia Escolar para la Paz</a:t>
                      </a:r>
                      <a:endParaRPr lang="es-CO" dirty="0"/>
                    </a:p>
                  </a:txBody>
                  <a:tcPr marL="91443" marR="9144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dirty="0" smtClean="0"/>
                        <a:t>Mónica Soto </a:t>
                      </a:r>
                      <a:r>
                        <a:rPr lang="es-CO" dirty="0" smtClean="0"/>
                        <a:t>Rivas – Carlos Guerrero</a:t>
                      </a:r>
                      <a:endParaRPr lang="es-CO" dirty="0"/>
                    </a:p>
                  </a:txBody>
                  <a:tcPr marL="91443" marR="9144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dirty="0" smtClean="0"/>
                        <a:t>Proyecto Educativo Ambiental y de Gestión del Riesgo</a:t>
                      </a:r>
                      <a:endParaRPr lang="es-CO" dirty="0"/>
                    </a:p>
                  </a:txBody>
                  <a:tcPr marL="91443" marR="9144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dirty="0" smtClean="0"/>
                        <a:t>Martha Ramos Ruiz- Esteban Márquez de la Pava</a:t>
                      </a:r>
                      <a:endParaRPr lang="es-CO" dirty="0"/>
                    </a:p>
                  </a:txBody>
                  <a:tcPr marL="91443" marR="9144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dirty="0" smtClean="0"/>
                        <a:t>Fortalecimiento de la Educación Media</a:t>
                      </a:r>
                      <a:endParaRPr lang="es-CO" dirty="0"/>
                    </a:p>
                  </a:txBody>
                  <a:tcPr marL="91443" marR="9144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dirty="0" smtClean="0"/>
                        <a:t>Mónica Soto Rivas</a:t>
                      </a:r>
                      <a:endParaRPr lang="es-CO" dirty="0"/>
                    </a:p>
                  </a:txBody>
                  <a:tcPr marL="91443" marR="9144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dirty="0" smtClean="0"/>
                        <a:t>Fortalecimiento de la Educación Terciaria</a:t>
                      </a:r>
                      <a:endParaRPr lang="es-CO" dirty="0"/>
                    </a:p>
                  </a:txBody>
                  <a:tcPr marL="91443" marR="9144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dirty="0" smtClean="0"/>
                        <a:t>Mónica Soto Rivas</a:t>
                      </a:r>
                      <a:endParaRPr lang="es-CO" dirty="0"/>
                    </a:p>
                  </a:txBody>
                  <a:tcPr marL="91443" marR="9144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dirty="0" smtClean="0"/>
                        <a:t>Experiencias Significativas</a:t>
                      </a:r>
                      <a:endParaRPr lang="es-CO" dirty="0"/>
                    </a:p>
                  </a:txBody>
                  <a:tcPr marL="91443" marR="9144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dirty="0" smtClean="0"/>
                        <a:t>Equipo de Calidad</a:t>
                      </a:r>
                      <a:endParaRPr lang="es-CO" dirty="0"/>
                    </a:p>
                  </a:txBody>
                  <a:tcPr marL="91443" marR="9144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463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60525" y="900311"/>
            <a:ext cx="61206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CO" altLang="es-CO" sz="2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CALIDAD EDUCATIVA</a:t>
            </a:r>
            <a:endParaRPr lang="es-CO" altLang="es-CO" sz="28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116509" y="1979345"/>
            <a:ext cx="7272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O" sz="2400" dirty="0"/>
          </a:p>
        </p:txBody>
      </p:sp>
      <p:sp>
        <p:nvSpPr>
          <p:cNvPr id="3" name="2 Rectángulo"/>
          <p:cNvSpPr/>
          <p:nvPr/>
        </p:nvSpPr>
        <p:spPr>
          <a:xfrm>
            <a:off x="612453" y="1394570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O" sz="2800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66591"/>
              </p:ext>
            </p:extLst>
          </p:nvPr>
        </p:nvGraphicFramePr>
        <p:xfrm>
          <a:off x="539750" y="1620838"/>
          <a:ext cx="8785226" cy="5310188"/>
        </p:xfrm>
        <a:graphic>
          <a:graphicData uri="http://schemas.openxmlformats.org/drawingml/2006/table">
            <a:tbl>
              <a:tblPr firstRow="1" bandRow="1"/>
              <a:tblGrid>
                <a:gridCol w="4392613"/>
                <a:gridCol w="4392613"/>
              </a:tblGrid>
              <a:tr h="4809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CO" sz="1900" dirty="0" smtClean="0"/>
                        <a:t>Proyecto</a:t>
                      </a:r>
                      <a:endParaRPr lang="es-CO" sz="1900" dirty="0"/>
                    </a:p>
                  </a:txBody>
                  <a:tcPr marL="91443" marR="91443" marT="45709" marB="4570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CO" sz="1900" dirty="0" smtClean="0"/>
                        <a:t>Responsable</a:t>
                      </a:r>
                      <a:r>
                        <a:rPr lang="es-CO" sz="1900" baseline="0" dirty="0" smtClean="0"/>
                        <a:t> </a:t>
                      </a:r>
                      <a:endParaRPr lang="es-CO" sz="1900" dirty="0"/>
                    </a:p>
                  </a:txBody>
                  <a:tcPr marL="91443" marR="91443" marT="45709" marB="4570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809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875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900" dirty="0" smtClean="0"/>
                        <a:t>Música para la Cultura Ciudadana y la Paz</a:t>
                      </a:r>
                    </a:p>
                  </a:txBody>
                  <a:tcPr marL="91443" marR="91443" marT="45709" marB="4570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sz="1900" dirty="0" smtClean="0"/>
                        <a:t>Gloria Inés Orozco Quintero</a:t>
                      </a:r>
                      <a:endParaRPr lang="es-CO" sz="1900" dirty="0"/>
                    </a:p>
                  </a:txBody>
                  <a:tcPr marL="91443" marR="91443" marT="45709" marB="4570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8465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sz="1900" dirty="0" smtClean="0"/>
                        <a:t>Becas para Estudiantes que Ingresan a la Educación Superior</a:t>
                      </a:r>
                      <a:endParaRPr lang="es-CO" sz="1900" dirty="0"/>
                    </a:p>
                  </a:txBody>
                  <a:tcPr marL="91443" marR="91443" marT="45709" marB="4570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sz="1900" dirty="0" smtClean="0"/>
                        <a:t>Jesús Alonso Mora</a:t>
                      </a:r>
                      <a:endParaRPr lang="es-CO" sz="1900" dirty="0"/>
                    </a:p>
                  </a:txBody>
                  <a:tcPr marL="91443" marR="91443" marT="45709" marB="4570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809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sz="1900" dirty="0" smtClean="0"/>
                        <a:t>Jornadas Complementarias</a:t>
                      </a:r>
                      <a:endParaRPr lang="es-CO" sz="1900" dirty="0"/>
                    </a:p>
                  </a:txBody>
                  <a:tcPr marL="91443" marR="91443" marT="45709" marB="4570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sz="1900" dirty="0" smtClean="0"/>
                        <a:t>Doris Velásquez Fierro-</a:t>
                      </a:r>
                      <a:r>
                        <a:rPr lang="es-CO" sz="1900" baseline="0" dirty="0" smtClean="0"/>
                        <a:t> Gloria  Inés Orozco </a:t>
                      </a:r>
                      <a:endParaRPr lang="es-CO" sz="1900" dirty="0"/>
                    </a:p>
                  </a:txBody>
                  <a:tcPr marL="91443" marR="91443" marT="45709" marB="4570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4809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sz="1900" dirty="0" smtClean="0"/>
                        <a:t>Armenia Bilingüe</a:t>
                      </a:r>
                      <a:endParaRPr lang="es-CO" sz="1900" dirty="0"/>
                    </a:p>
                  </a:txBody>
                  <a:tcPr marL="91443" marR="91443" marT="45709" marB="4570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sz="1900" dirty="0" smtClean="0"/>
                        <a:t>Edna Ruth Zamorano</a:t>
                      </a:r>
                      <a:endParaRPr lang="es-CO" sz="1900" dirty="0"/>
                    </a:p>
                  </a:txBody>
                  <a:tcPr marL="91443" marR="91443" marT="45709" marB="4570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8465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sz="1900" dirty="0" smtClean="0"/>
                        <a:t>Plan Territorial de Formación Docente</a:t>
                      </a:r>
                      <a:endParaRPr lang="es-CO" sz="1900" dirty="0"/>
                    </a:p>
                  </a:txBody>
                  <a:tcPr marL="91443" marR="91443" marT="45709" marB="4570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sz="1900" dirty="0" smtClean="0"/>
                        <a:t>Antonio José Vélez Melo- Mónica Soto Rivas</a:t>
                      </a:r>
                      <a:endParaRPr lang="es-CO" sz="1900" dirty="0"/>
                    </a:p>
                  </a:txBody>
                  <a:tcPr marL="91443" marR="91443" marT="45709" marB="4570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8465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sz="1900" dirty="0" smtClean="0"/>
                        <a:t>Dotación, Uso y apropiación de Medios y Tics en el Aula</a:t>
                      </a:r>
                      <a:endParaRPr lang="es-CO" sz="1900" dirty="0"/>
                    </a:p>
                  </a:txBody>
                  <a:tcPr marL="91443" marR="91443" marT="45709" marB="4570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sz="1900" dirty="0" smtClean="0"/>
                        <a:t>Equipo de Calidad</a:t>
                      </a:r>
                      <a:endParaRPr lang="es-CO" sz="1900" dirty="0"/>
                    </a:p>
                  </a:txBody>
                  <a:tcPr marL="91443" marR="91443" marT="45709" marB="4570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8465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sz="1900" dirty="0" smtClean="0"/>
                        <a:t>Educación Inicial</a:t>
                      </a:r>
                      <a:endParaRPr lang="es-CO" sz="1900" dirty="0"/>
                    </a:p>
                  </a:txBody>
                  <a:tcPr marL="91443" marR="91443" marT="45709" marB="4570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sz="1900" dirty="0" smtClean="0"/>
                        <a:t>Martha Cecilia Arcila Sánchez</a:t>
                      </a:r>
                      <a:endParaRPr lang="es-CO" sz="1900" dirty="0"/>
                    </a:p>
                  </a:txBody>
                  <a:tcPr marL="91443" marR="91443" marT="45709" marB="4570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5921131"/>
      </p:ext>
    </p:extLst>
  </p:cSld>
  <p:clrMapOvr>
    <a:masterClrMapping/>
  </p:clrMapOvr>
</p:sld>
</file>

<file path=ppt/theme/theme1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424</Words>
  <Application>Microsoft Office PowerPoint</Application>
  <PresentationFormat>Personalizado</PresentationFormat>
  <Paragraphs>74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9" baseType="lpstr">
      <vt:lpstr>1_Diseño personalizado</vt:lpstr>
      <vt:lpstr>2_Diseño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PUCHIS</dc:creator>
  <cp:lastModifiedBy>Luffi</cp:lastModifiedBy>
  <cp:revision>15</cp:revision>
  <dcterms:created xsi:type="dcterms:W3CDTF">2016-01-19T20:00:41Z</dcterms:created>
  <dcterms:modified xsi:type="dcterms:W3CDTF">2018-09-25T15:19:52Z</dcterms:modified>
</cp:coreProperties>
</file>